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sldIdLst>
    <p:sldId id="256" r:id="rId2"/>
    <p:sldId id="259" r:id="rId3"/>
    <p:sldId id="260" r:id="rId4"/>
    <p:sldId id="264" r:id="rId5"/>
    <p:sldId id="261" r:id="rId6"/>
    <p:sldId id="262" r:id="rId7"/>
    <p:sldId id="258" r:id="rId8"/>
    <p:sldId id="257" r:id="rId9"/>
    <p:sldId id="265" r:id="rId10"/>
    <p:sldId id="263" r:id="rId1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14"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E9E72F-D275-4730-9B04-03900E465727}" type="doc">
      <dgm:prSet loTypeId="urn:microsoft.com/office/officeart/2005/8/layout/cycle7" loCatId="cycle" qsTypeId="urn:microsoft.com/office/officeart/2005/8/quickstyle/simple1" qsCatId="simple" csTypeId="urn:microsoft.com/office/officeart/2005/8/colors/colorful4" csCatId="colorful" phldr="1"/>
      <dgm:spPr/>
    </dgm:pt>
    <dgm:pt modelId="{B7A1531D-283A-41D3-9EFD-FEEF4F276C1C}">
      <dgm:prSet phldrT="[Texto]"/>
      <dgm:spPr/>
      <dgm:t>
        <a:bodyPr/>
        <a:lstStyle/>
        <a:p>
          <a:r>
            <a:rPr lang="es-CR" dirty="0" smtClean="0"/>
            <a:t>Sedentarización</a:t>
          </a:r>
          <a:endParaRPr lang="es-CR" dirty="0"/>
        </a:p>
      </dgm:t>
    </dgm:pt>
    <dgm:pt modelId="{D511D389-1A57-45AC-863C-E5E999D3A99E}" type="parTrans" cxnId="{04836589-E747-4FA1-9DAC-CD7DB97F3479}">
      <dgm:prSet/>
      <dgm:spPr/>
      <dgm:t>
        <a:bodyPr/>
        <a:lstStyle/>
        <a:p>
          <a:endParaRPr lang="es-CR"/>
        </a:p>
      </dgm:t>
    </dgm:pt>
    <dgm:pt modelId="{EEEC1C40-EFA7-4FBF-B812-77E475D6135E}" type="sibTrans" cxnId="{04836589-E747-4FA1-9DAC-CD7DB97F3479}">
      <dgm:prSet/>
      <dgm:spPr/>
      <dgm:t>
        <a:bodyPr/>
        <a:lstStyle/>
        <a:p>
          <a:endParaRPr lang="es-CR"/>
        </a:p>
      </dgm:t>
    </dgm:pt>
    <dgm:pt modelId="{F7282D07-63BF-4A45-A111-5306F8EC6E42}">
      <dgm:prSet/>
      <dgm:spPr/>
      <dgm:t>
        <a:bodyPr/>
        <a:lstStyle/>
        <a:p>
          <a:r>
            <a:rPr lang="es-ES" i="1" dirty="0" smtClean="0"/>
            <a:t>Nomadismo</a:t>
          </a:r>
          <a:endParaRPr lang="es-CR" dirty="0"/>
        </a:p>
      </dgm:t>
    </dgm:pt>
    <dgm:pt modelId="{DE3E0B4F-CE8F-4728-8AD8-78430BC415D0}" type="parTrans" cxnId="{98A0DA6C-FA43-4E45-8CB2-B62C18E8F8C6}">
      <dgm:prSet/>
      <dgm:spPr/>
      <dgm:t>
        <a:bodyPr/>
        <a:lstStyle/>
        <a:p>
          <a:endParaRPr lang="es-CR"/>
        </a:p>
      </dgm:t>
    </dgm:pt>
    <dgm:pt modelId="{43690F2E-0391-43E6-A569-1F20EE88502E}" type="sibTrans" cxnId="{98A0DA6C-FA43-4E45-8CB2-B62C18E8F8C6}">
      <dgm:prSet/>
      <dgm:spPr/>
      <dgm:t>
        <a:bodyPr/>
        <a:lstStyle/>
        <a:p>
          <a:endParaRPr lang="es-CR"/>
        </a:p>
      </dgm:t>
    </dgm:pt>
    <dgm:pt modelId="{732EA7A3-AF94-48F9-B02B-0091AB01BCCC}" type="pres">
      <dgm:prSet presAssocID="{06E9E72F-D275-4730-9B04-03900E465727}" presName="Name0" presStyleCnt="0">
        <dgm:presLayoutVars>
          <dgm:dir/>
          <dgm:resizeHandles val="exact"/>
        </dgm:presLayoutVars>
      </dgm:prSet>
      <dgm:spPr/>
    </dgm:pt>
    <dgm:pt modelId="{77C5F96C-8D4D-4C0E-96E8-F731F008AC00}" type="pres">
      <dgm:prSet presAssocID="{F7282D07-63BF-4A45-A111-5306F8EC6E42}" presName="node" presStyleLbl="node1" presStyleIdx="0" presStyleCnt="2" custRadScaleRad="136863" custRadScaleInc="-51871">
        <dgm:presLayoutVars>
          <dgm:bulletEnabled val="1"/>
        </dgm:presLayoutVars>
      </dgm:prSet>
      <dgm:spPr/>
      <dgm:t>
        <a:bodyPr/>
        <a:lstStyle/>
        <a:p>
          <a:endParaRPr lang="es-CR"/>
        </a:p>
      </dgm:t>
    </dgm:pt>
    <dgm:pt modelId="{C1401D91-AE4C-47D6-B3E0-1FFC79268DCB}" type="pres">
      <dgm:prSet presAssocID="{43690F2E-0391-43E6-A569-1F20EE88502E}" presName="sibTrans" presStyleLbl="sibTrans2D1" presStyleIdx="0" presStyleCnt="2"/>
      <dgm:spPr/>
      <dgm:t>
        <a:bodyPr/>
        <a:lstStyle/>
        <a:p>
          <a:endParaRPr lang="es-CR"/>
        </a:p>
      </dgm:t>
    </dgm:pt>
    <dgm:pt modelId="{1F48D4D4-1208-4CA9-915F-ED415D3A7AE7}" type="pres">
      <dgm:prSet presAssocID="{43690F2E-0391-43E6-A569-1F20EE88502E}" presName="connectorText" presStyleLbl="sibTrans2D1" presStyleIdx="0" presStyleCnt="2"/>
      <dgm:spPr/>
      <dgm:t>
        <a:bodyPr/>
        <a:lstStyle/>
        <a:p>
          <a:endParaRPr lang="es-CR"/>
        </a:p>
      </dgm:t>
    </dgm:pt>
    <dgm:pt modelId="{037805BA-A6E0-4252-A5A4-E82270822310}" type="pres">
      <dgm:prSet presAssocID="{B7A1531D-283A-41D3-9EFD-FEEF4F276C1C}" presName="node" presStyleLbl="node1" presStyleIdx="1" presStyleCnt="2" custRadScaleRad="135678" custRadScaleInc="49609">
        <dgm:presLayoutVars>
          <dgm:bulletEnabled val="1"/>
        </dgm:presLayoutVars>
      </dgm:prSet>
      <dgm:spPr/>
      <dgm:t>
        <a:bodyPr/>
        <a:lstStyle/>
        <a:p>
          <a:endParaRPr lang="es-CR"/>
        </a:p>
      </dgm:t>
    </dgm:pt>
    <dgm:pt modelId="{042196A4-6538-4EE4-A287-C656DB647CAE}" type="pres">
      <dgm:prSet presAssocID="{EEEC1C40-EFA7-4FBF-B812-77E475D6135E}" presName="sibTrans" presStyleLbl="sibTrans2D1" presStyleIdx="1" presStyleCnt="2"/>
      <dgm:spPr/>
      <dgm:t>
        <a:bodyPr/>
        <a:lstStyle/>
        <a:p>
          <a:endParaRPr lang="es-CR"/>
        </a:p>
      </dgm:t>
    </dgm:pt>
    <dgm:pt modelId="{0DBC06E8-1FC4-434C-86B4-6375FF223B42}" type="pres">
      <dgm:prSet presAssocID="{EEEC1C40-EFA7-4FBF-B812-77E475D6135E}" presName="connectorText" presStyleLbl="sibTrans2D1" presStyleIdx="1" presStyleCnt="2"/>
      <dgm:spPr/>
      <dgm:t>
        <a:bodyPr/>
        <a:lstStyle/>
        <a:p>
          <a:endParaRPr lang="es-CR"/>
        </a:p>
      </dgm:t>
    </dgm:pt>
  </dgm:ptLst>
  <dgm:cxnLst>
    <dgm:cxn modelId="{04836589-E747-4FA1-9DAC-CD7DB97F3479}" srcId="{06E9E72F-D275-4730-9B04-03900E465727}" destId="{B7A1531D-283A-41D3-9EFD-FEEF4F276C1C}" srcOrd="1" destOrd="0" parTransId="{D511D389-1A57-45AC-863C-E5E999D3A99E}" sibTransId="{EEEC1C40-EFA7-4FBF-B812-77E475D6135E}"/>
    <dgm:cxn modelId="{98A0DA6C-FA43-4E45-8CB2-B62C18E8F8C6}" srcId="{06E9E72F-D275-4730-9B04-03900E465727}" destId="{F7282D07-63BF-4A45-A111-5306F8EC6E42}" srcOrd="0" destOrd="0" parTransId="{DE3E0B4F-CE8F-4728-8AD8-78430BC415D0}" sibTransId="{43690F2E-0391-43E6-A569-1F20EE88502E}"/>
    <dgm:cxn modelId="{3E918114-7A1F-4BC2-BCB5-587C44D77948}" type="presOf" srcId="{43690F2E-0391-43E6-A569-1F20EE88502E}" destId="{1F48D4D4-1208-4CA9-915F-ED415D3A7AE7}" srcOrd="1" destOrd="0" presId="urn:microsoft.com/office/officeart/2005/8/layout/cycle7"/>
    <dgm:cxn modelId="{AFD317ED-E4DB-43D9-9B28-D5821401E62B}" type="presOf" srcId="{EEEC1C40-EFA7-4FBF-B812-77E475D6135E}" destId="{042196A4-6538-4EE4-A287-C656DB647CAE}" srcOrd="0" destOrd="0" presId="urn:microsoft.com/office/officeart/2005/8/layout/cycle7"/>
    <dgm:cxn modelId="{77F7F8C7-EDB9-40E3-9E5C-B12078F43F6D}" type="presOf" srcId="{F7282D07-63BF-4A45-A111-5306F8EC6E42}" destId="{77C5F96C-8D4D-4C0E-96E8-F731F008AC00}" srcOrd="0" destOrd="0" presId="urn:microsoft.com/office/officeart/2005/8/layout/cycle7"/>
    <dgm:cxn modelId="{C52B98DC-F41B-49CB-99F1-6302E8014F77}" type="presOf" srcId="{43690F2E-0391-43E6-A569-1F20EE88502E}" destId="{C1401D91-AE4C-47D6-B3E0-1FFC79268DCB}" srcOrd="0" destOrd="0" presId="urn:microsoft.com/office/officeart/2005/8/layout/cycle7"/>
    <dgm:cxn modelId="{F33C46E1-ABDB-4DE8-950E-B1747818ED74}" type="presOf" srcId="{EEEC1C40-EFA7-4FBF-B812-77E475D6135E}" destId="{0DBC06E8-1FC4-434C-86B4-6375FF223B42}" srcOrd="1" destOrd="0" presId="urn:microsoft.com/office/officeart/2005/8/layout/cycle7"/>
    <dgm:cxn modelId="{ECE9FC97-5000-4E99-BDCC-E0F33B667356}" type="presOf" srcId="{06E9E72F-D275-4730-9B04-03900E465727}" destId="{732EA7A3-AF94-48F9-B02B-0091AB01BCCC}" srcOrd="0" destOrd="0" presId="urn:microsoft.com/office/officeart/2005/8/layout/cycle7"/>
    <dgm:cxn modelId="{8C638210-0717-4044-B191-628A77FCE91C}" type="presOf" srcId="{B7A1531D-283A-41D3-9EFD-FEEF4F276C1C}" destId="{037805BA-A6E0-4252-A5A4-E82270822310}" srcOrd="0" destOrd="0" presId="urn:microsoft.com/office/officeart/2005/8/layout/cycle7"/>
    <dgm:cxn modelId="{8C79B7F5-2D74-4BF2-BC84-198D464205FA}" type="presParOf" srcId="{732EA7A3-AF94-48F9-B02B-0091AB01BCCC}" destId="{77C5F96C-8D4D-4C0E-96E8-F731F008AC00}" srcOrd="0" destOrd="0" presId="urn:microsoft.com/office/officeart/2005/8/layout/cycle7"/>
    <dgm:cxn modelId="{6A3B07A6-B656-4359-AD8C-AC13222C6B6F}" type="presParOf" srcId="{732EA7A3-AF94-48F9-B02B-0091AB01BCCC}" destId="{C1401D91-AE4C-47D6-B3E0-1FFC79268DCB}" srcOrd="1" destOrd="0" presId="urn:microsoft.com/office/officeart/2005/8/layout/cycle7"/>
    <dgm:cxn modelId="{884043E4-6749-4256-98EC-8F02DC9591C7}" type="presParOf" srcId="{C1401D91-AE4C-47D6-B3E0-1FFC79268DCB}" destId="{1F48D4D4-1208-4CA9-915F-ED415D3A7AE7}" srcOrd="0" destOrd="0" presId="urn:microsoft.com/office/officeart/2005/8/layout/cycle7"/>
    <dgm:cxn modelId="{03C94CF2-6138-437A-9BA8-883277976BC8}" type="presParOf" srcId="{732EA7A3-AF94-48F9-B02B-0091AB01BCCC}" destId="{037805BA-A6E0-4252-A5A4-E82270822310}" srcOrd="2" destOrd="0" presId="urn:microsoft.com/office/officeart/2005/8/layout/cycle7"/>
    <dgm:cxn modelId="{EEF76985-F45C-42D9-BB7A-85BF71337FB9}" type="presParOf" srcId="{732EA7A3-AF94-48F9-B02B-0091AB01BCCC}" destId="{042196A4-6538-4EE4-A287-C656DB647CAE}" srcOrd="3" destOrd="0" presId="urn:microsoft.com/office/officeart/2005/8/layout/cycle7"/>
    <dgm:cxn modelId="{9447B09B-5997-403B-BAFF-DEBD76814B59}" type="presParOf" srcId="{042196A4-6538-4EE4-A287-C656DB647CAE}" destId="{0DBC06E8-1FC4-434C-86B4-6375FF223B42}"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C5F96C-8D4D-4C0E-96E8-F731F008AC00}">
      <dsp:nvSpPr>
        <dsp:cNvPr id="0" name=""/>
        <dsp:cNvSpPr/>
      </dsp:nvSpPr>
      <dsp:spPr>
        <a:xfrm>
          <a:off x="471474" y="104759"/>
          <a:ext cx="2933774" cy="1466887"/>
        </a:xfrm>
        <a:prstGeom prst="roundRect">
          <a:avLst>
            <a:gd name="adj" fmla="val 10000"/>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i="1" kern="1200" dirty="0" smtClean="0"/>
            <a:t>Nomadismo</a:t>
          </a:r>
          <a:endParaRPr lang="es-CR" sz="2800" kern="1200" dirty="0"/>
        </a:p>
      </dsp:txBody>
      <dsp:txXfrm>
        <a:off x="471474" y="104759"/>
        <a:ext cx="2933774" cy="1466887"/>
      </dsp:txXfrm>
    </dsp:sp>
    <dsp:sp modelId="{C1401D91-AE4C-47D6-B3E0-1FFC79268DCB}">
      <dsp:nvSpPr>
        <dsp:cNvPr id="0" name=""/>
        <dsp:cNvSpPr/>
      </dsp:nvSpPr>
      <dsp:spPr>
        <a:xfrm rot="5323627">
          <a:off x="1274771" y="2188857"/>
          <a:ext cx="1398611" cy="513410"/>
        </a:xfrm>
        <a:prstGeom prst="lef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CR" sz="2200" kern="1200"/>
        </a:p>
      </dsp:txBody>
      <dsp:txXfrm rot="5323627">
        <a:off x="1274771" y="2188857"/>
        <a:ext cx="1398611" cy="513410"/>
      </dsp:txXfrm>
    </dsp:sp>
    <dsp:sp modelId="{037805BA-A6E0-4252-A5A4-E82270822310}">
      <dsp:nvSpPr>
        <dsp:cNvPr id="0" name=""/>
        <dsp:cNvSpPr/>
      </dsp:nvSpPr>
      <dsp:spPr>
        <a:xfrm>
          <a:off x="542904" y="3319479"/>
          <a:ext cx="2933774" cy="1466887"/>
        </a:xfrm>
        <a:prstGeom prst="roundRect">
          <a:avLst>
            <a:gd name="adj" fmla="val 10000"/>
          </a:avLst>
        </a:prstGeom>
        <a:solidFill>
          <a:schemeClr val="accent4">
            <a:hueOff val="17235884"/>
            <a:satOff val="-43603"/>
            <a:lumOff val="196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CR" sz="2800" kern="1200" dirty="0" smtClean="0"/>
            <a:t>Sedentarización</a:t>
          </a:r>
          <a:endParaRPr lang="es-CR" sz="2800" kern="1200" dirty="0"/>
        </a:p>
      </dsp:txBody>
      <dsp:txXfrm>
        <a:off x="542904" y="3319479"/>
        <a:ext cx="2933774" cy="1466887"/>
      </dsp:txXfrm>
    </dsp:sp>
    <dsp:sp modelId="{042196A4-6538-4EE4-A287-C656DB647CAE}">
      <dsp:nvSpPr>
        <dsp:cNvPr id="0" name=""/>
        <dsp:cNvSpPr/>
      </dsp:nvSpPr>
      <dsp:spPr>
        <a:xfrm rot="16123627">
          <a:off x="1274771" y="2188857"/>
          <a:ext cx="1398611" cy="513410"/>
        </a:xfrm>
        <a:prstGeom prst="leftRightArrow">
          <a:avLst>
            <a:gd name="adj1" fmla="val 60000"/>
            <a:gd name="adj2" fmla="val 50000"/>
          </a:avLst>
        </a:prstGeom>
        <a:solidFill>
          <a:schemeClr val="accent4">
            <a:hueOff val="17235884"/>
            <a:satOff val="-43603"/>
            <a:lumOff val="196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CR" sz="2200" kern="1200"/>
        </a:p>
      </dsp:txBody>
      <dsp:txXfrm rot="16123627">
        <a:off x="1274771" y="2188857"/>
        <a:ext cx="1398611" cy="513410"/>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A847CFC-816F-41D0-AAC0-9BF4FEBC753E}" type="datetimeFigureOut">
              <a:rPr lang="es-ES" smtClean="0"/>
              <a:pPr/>
              <a:t>03/12/2009</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03/12/2009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7A847CFC-816F-41D0-AAC0-9BF4FEBC753E}" type="datetimeFigureOut">
              <a:rPr lang="es-ES" smtClean="0"/>
              <a:pPr/>
              <a:t>03/12/2009</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03/12/2009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A847CFC-816F-41D0-AAC0-9BF4FEBC753E}" type="datetimeFigureOut">
              <a:rPr lang="es-ES" smtClean="0"/>
              <a:pPr/>
              <a:t>03/12/2009</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03/12/2009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pPr/>
              <a:t>03/12/2009</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A847CFC-816F-41D0-AAC0-9BF4FEBC753E}" type="datetimeFigureOut">
              <a:rPr lang="es-ES" smtClean="0"/>
              <a:pPr/>
              <a:t>03/12/2009</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7A847CFC-816F-41D0-AAC0-9BF4FEBC753E}" type="datetimeFigureOut">
              <a:rPr lang="es-ES" smtClean="0"/>
              <a:pPr/>
              <a:t>03/12/2009</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03/12/2009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03/12/2009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A847CFC-816F-41D0-AAC0-9BF4FEBC753E}" type="datetimeFigureOut">
              <a:rPr lang="es-ES" smtClean="0"/>
              <a:pPr/>
              <a:t>03/12/2009</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es.wikipedia.org/wiki/Archivo:Peru_Machu_Picchu_Sunrise_2.jpg" TargetMode="External"/><Relationship Id="rId1" Type="http://schemas.openxmlformats.org/officeDocument/2006/relationships/slideLayout" Target="../slideLayouts/slideLayout2.xml"/><Relationship Id="rId4" Type="http://schemas.openxmlformats.org/officeDocument/2006/relationships/hyperlink" Target="../Evaluaciones/Evaluaci&#243;n%20ejemplo%20estudiante%20de%20Microsoft%20Office%20Word.doc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Imagenes-sonidos/Image7168%5b1%5d.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jpeg"/><Relationship Id="rId2" Type="http://schemas.openxmlformats.org/officeDocument/2006/relationships/hyperlink" Target="http://es.wikipedia.org/wiki/Archivo:Tupac_amaru_ii_01.png" TargetMode="External"/><Relationship Id="rId1" Type="http://schemas.openxmlformats.org/officeDocument/2006/relationships/slideLayout" Target="../slideLayouts/slideLayout2.xml"/><Relationship Id="rId6" Type="http://schemas.openxmlformats.org/officeDocument/2006/relationships/hyperlink" Target="http://es.wikipedia.org/wiki/Archivo:Shamans_Drum.jpg" TargetMode="External"/><Relationship Id="rId5" Type="http://schemas.openxmlformats.org/officeDocument/2006/relationships/image" Target="../media/image4.jpeg"/><Relationship Id="rId4" Type="http://schemas.openxmlformats.org/officeDocument/2006/relationships/hyperlink" Target="http://www.museocostarica.go.cr/index.php?option=com_zoom&amp;Itemid=83&amp;page=view&amp;catid=15&amp;PageNo=1&amp;key=5&amp;hit=1&amp;lang=es_C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86050" y="533400"/>
            <a:ext cx="6357950" cy="2868168"/>
          </a:xfrm>
        </p:spPr>
        <p:txBody>
          <a:bodyPr/>
          <a:lstStyle/>
          <a:p>
            <a:pPr algn="l"/>
            <a:r>
              <a:rPr lang="es-CR" dirty="0" smtClean="0"/>
              <a:t>Bienvenidos </a:t>
            </a:r>
            <a:br>
              <a:rPr lang="es-CR" dirty="0" smtClean="0"/>
            </a:br>
            <a:r>
              <a:rPr lang="es-CR" dirty="0" smtClean="0"/>
              <a:t>tema :</a:t>
            </a:r>
            <a:br>
              <a:rPr lang="es-CR" dirty="0" smtClean="0"/>
            </a:br>
            <a:r>
              <a:rPr lang="es-CR" dirty="0" smtClean="0"/>
              <a:t> Hagamos un recorrido por nuestra historia</a:t>
            </a:r>
            <a:endParaRPr lang="es-CR" dirty="0"/>
          </a:p>
        </p:txBody>
      </p:sp>
      <p:sp>
        <p:nvSpPr>
          <p:cNvPr id="3" name="2 Subtítulo"/>
          <p:cNvSpPr>
            <a:spLocks noGrp="1"/>
          </p:cNvSpPr>
          <p:nvPr>
            <p:ph type="subTitle" idx="1"/>
          </p:nvPr>
        </p:nvSpPr>
        <p:spPr>
          <a:xfrm>
            <a:off x="3500430" y="4143380"/>
            <a:ext cx="5114778" cy="1458438"/>
          </a:xfrm>
        </p:spPr>
        <p:txBody>
          <a:bodyPr>
            <a:normAutofit lnSpcReduction="10000"/>
          </a:bodyPr>
          <a:lstStyle/>
          <a:p>
            <a:r>
              <a:rPr lang="es-CR" dirty="0" smtClean="0"/>
              <a:t>Escuela Rafael Moya Murillo</a:t>
            </a:r>
          </a:p>
          <a:p>
            <a:r>
              <a:rPr lang="es-CR" dirty="0" smtClean="0"/>
              <a:t>Área Estudios Sociales</a:t>
            </a:r>
          </a:p>
          <a:p>
            <a:r>
              <a:rPr lang="es-CR" dirty="0" smtClean="0"/>
              <a:t>Profesora: Silvia Pérez.</a:t>
            </a:r>
          </a:p>
          <a:p>
            <a:r>
              <a:rPr lang="es-CR" dirty="0" smtClean="0"/>
              <a:t>Nivel: Sexto</a:t>
            </a:r>
            <a:endParaRPr lang="es-CR" dirty="0"/>
          </a:p>
        </p:txBody>
      </p:sp>
      <p:sp>
        <p:nvSpPr>
          <p:cNvPr id="4" name="3 Cara sonriente"/>
          <p:cNvSpPr/>
          <p:nvPr/>
        </p:nvSpPr>
        <p:spPr>
          <a:xfrm>
            <a:off x="285720" y="928670"/>
            <a:ext cx="2071702" cy="1857388"/>
          </a:xfrm>
          <a:prstGeom prst="smileyFac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CR" dirty="0">
              <a:solidFill>
                <a:srgbClr val="FFFF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upload.wikimedia.org/wikipedia/commons/thumb/d/da/Peru_Machu_Picchu_Sunrise_2.jpg/200px-Peru_Machu_Picchu_Sunrise_2.jpg">
            <a:hlinkClick r:id="rId2"/>
          </p:cNvPr>
          <p:cNvPicPr>
            <a:picLocks noChangeAspect="1" noChangeArrowheads="1"/>
          </p:cNvPicPr>
          <p:nvPr/>
        </p:nvPicPr>
        <p:blipFill>
          <a:blip r:embed="rId3" cstate="print"/>
          <a:srcRect/>
          <a:stretch>
            <a:fillRect/>
          </a:stretch>
        </p:blipFill>
        <p:spPr bwMode="auto">
          <a:xfrm>
            <a:off x="500034" y="414644"/>
            <a:ext cx="8143932" cy="6028712"/>
          </a:xfrm>
          <a:prstGeom prst="rect">
            <a:avLst/>
          </a:prstGeom>
          <a:noFill/>
        </p:spPr>
      </p:pic>
      <p:sp>
        <p:nvSpPr>
          <p:cNvPr id="2" name="1 Título"/>
          <p:cNvSpPr>
            <a:spLocks noGrp="1"/>
          </p:cNvSpPr>
          <p:nvPr>
            <p:ph type="title"/>
          </p:nvPr>
        </p:nvSpPr>
        <p:spPr>
          <a:xfrm>
            <a:off x="428596" y="2143116"/>
            <a:ext cx="7239000" cy="1143000"/>
          </a:xfrm>
        </p:spPr>
        <p:txBody>
          <a:bodyPr>
            <a:normAutofit fontScale="90000"/>
          </a:bodyPr>
          <a:lstStyle/>
          <a:p>
            <a:pPr algn="ct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dirty="0" smtClean="0"/>
              <a:t/>
            </a:r>
            <a:br>
              <a:rPr lang="es-CR" dirty="0" smtClean="0"/>
            </a:br>
            <a:r>
              <a:rPr lang="es-CR" sz="4900" dirty="0" smtClean="0"/>
              <a:t>Autoevaluación</a:t>
            </a:r>
            <a:br>
              <a:rPr lang="es-CR" sz="4900" dirty="0" smtClean="0"/>
            </a:br>
            <a:r>
              <a:rPr lang="es-CR" sz="4900" dirty="0" smtClean="0">
                <a:hlinkClick r:id="rId4" action="ppaction://hlinkfile"/>
              </a:rPr>
              <a:t>Hoja de cotejo</a:t>
            </a:r>
            <a:r>
              <a:rPr lang="es-CR" dirty="0" smtClean="0"/>
              <a:t/>
            </a:r>
            <a:br>
              <a:rPr lang="es-CR" dirty="0" smtClean="0"/>
            </a:br>
            <a:r>
              <a:rPr lang="es-CR" dirty="0" smtClean="0"/>
              <a:t/>
            </a:r>
            <a:br>
              <a:rPr lang="es-CR" dirty="0" smtClean="0"/>
            </a:br>
            <a:endParaRPr lang="es-C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primeros pobladores de América </a:t>
            </a:r>
            <a:endParaRPr lang="es-CR" dirty="0"/>
          </a:p>
        </p:txBody>
      </p:sp>
      <p:sp>
        <p:nvSpPr>
          <p:cNvPr id="3" name="2 Marcador de contenido"/>
          <p:cNvSpPr>
            <a:spLocks noGrp="1"/>
          </p:cNvSpPr>
          <p:nvPr>
            <p:ph idx="1"/>
          </p:nvPr>
        </p:nvSpPr>
        <p:spPr/>
        <p:txBody>
          <a:bodyPr>
            <a:normAutofit/>
          </a:bodyPr>
          <a:lstStyle/>
          <a:p>
            <a:r>
              <a:rPr lang="es-ES" sz="2800" b="1" dirty="0" smtClean="0">
                <a:latin typeface="Arial" pitchFamily="34" charset="0"/>
                <a:cs typeface="Arial" pitchFamily="34" charset="0"/>
              </a:rPr>
              <a:t>Los primeros pobladores de América, proceden de los habitantes del Antiguo Mundo conocido entonces.</a:t>
            </a:r>
          </a:p>
          <a:p>
            <a:r>
              <a:rPr lang="es-ES" sz="2800" b="1" dirty="0" smtClean="0">
                <a:latin typeface="Arial" pitchFamily="34" charset="0"/>
                <a:cs typeface="Arial" pitchFamily="34" charset="0"/>
              </a:rPr>
              <a:t>Provenientes de distintas partes, por ejemplo:</a:t>
            </a:r>
            <a:endParaRPr lang="es-ES" sz="2800" dirty="0" smtClean="0">
              <a:latin typeface="Arial" pitchFamily="34" charset="0"/>
              <a:cs typeface="Arial" pitchFamily="34" charset="0"/>
            </a:endParaRPr>
          </a:p>
          <a:p>
            <a:r>
              <a:rPr lang="es-ES" sz="2800" b="1" dirty="0" smtClean="0">
                <a:latin typeface="Arial" pitchFamily="34" charset="0"/>
                <a:cs typeface="Arial" pitchFamily="34" charset="0"/>
              </a:rPr>
              <a:t>“Unos indios proceden de Cartagineses, Grecia, Fenicia, China, Tártaros y otras naciones.”</a:t>
            </a:r>
            <a:endParaRPr lang="es-C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2400" dirty="0" smtClean="0"/>
              <a:t>Fray Gregorio </a:t>
            </a:r>
            <a:r>
              <a:rPr lang="es-ES" sz="2400" dirty="0" err="1" smtClean="0"/>
              <a:t>Garda</a:t>
            </a:r>
            <a:r>
              <a:rPr lang="es-ES" sz="2400" dirty="0" smtClean="0"/>
              <a:t>  en su obra Origen de </a:t>
            </a:r>
            <a:r>
              <a:rPr lang="es-ES" sz="2400" i="1" dirty="0" smtClean="0"/>
              <a:t>los Indios en el Nuevo Mundo, da las siguientes razones sobre la procedencia de estos:</a:t>
            </a:r>
            <a:endParaRPr lang="es-CR" sz="2400" dirty="0"/>
          </a:p>
        </p:txBody>
      </p:sp>
      <p:sp>
        <p:nvSpPr>
          <p:cNvPr id="3" name="2 Marcador de contenido"/>
          <p:cNvSpPr>
            <a:spLocks noGrp="1"/>
          </p:cNvSpPr>
          <p:nvPr>
            <p:ph idx="1"/>
          </p:nvPr>
        </p:nvSpPr>
        <p:spPr>
          <a:xfrm>
            <a:off x="457200" y="1609416"/>
            <a:ext cx="7239000" cy="4819980"/>
          </a:xfrm>
        </p:spPr>
        <p:txBody>
          <a:bodyPr>
            <a:normAutofit fontScale="92500" lnSpcReduction="10000"/>
          </a:bodyPr>
          <a:lstStyle/>
          <a:p>
            <a:r>
              <a:rPr lang="es-ES" b="1" dirty="0" smtClean="0"/>
              <a:t> </a:t>
            </a:r>
            <a:r>
              <a:rPr lang="es-ES" b="1" dirty="0" smtClean="0">
                <a:latin typeface="Arial" pitchFamily="34" charset="0"/>
                <a:cs typeface="Arial" pitchFamily="34" charset="0"/>
              </a:rPr>
              <a:t>Primero, se halla en estos indios tanta variedad y diversidad de lenguas, de leyes, de ceremonias, de ritos, costumbres y trajes;</a:t>
            </a:r>
          </a:p>
          <a:p>
            <a:r>
              <a:rPr lang="es-ES" b="1" dirty="0" smtClean="0">
                <a:latin typeface="Arial" pitchFamily="34" charset="0"/>
                <a:cs typeface="Arial" pitchFamily="34" charset="0"/>
              </a:rPr>
              <a:t>Segundo la dificultad que tiene creer que todos los indios proceden de gente que fuese á aquel Nuevo Mundo de sólo una parte del Viejo y con sólo un modo y manera de viaje;</a:t>
            </a:r>
          </a:p>
          <a:p>
            <a:r>
              <a:rPr lang="es-ES" b="1" dirty="0" smtClean="0">
                <a:latin typeface="Arial" pitchFamily="34" charset="0"/>
                <a:cs typeface="Arial" pitchFamily="34" charset="0"/>
              </a:rPr>
              <a:t>Tercer fundamento es, que se hallan en aquellas partes costumbres, leyes, ritos, ceremonias, vocablos y otras cosas de Cartagineses, de Hebreos, de Atlánticos, de Españoles, de Romanos, de Griegos, de </a:t>
            </a:r>
            <a:r>
              <a:rPr lang="es-ES" b="1" dirty="0" err="1" smtClean="0">
                <a:latin typeface="Arial" pitchFamily="34" charset="0"/>
                <a:cs typeface="Arial" pitchFamily="34" charset="0"/>
              </a:rPr>
              <a:t>Fenicianos</a:t>
            </a:r>
            <a:r>
              <a:rPr lang="es-ES" b="1" dirty="0" smtClean="0">
                <a:latin typeface="Arial" pitchFamily="34" charset="0"/>
                <a:cs typeface="Arial" pitchFamily="34" charset="0"/>
              </a:rPr>
              <a:t>, de Chinos y de Tártaros,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sz="2800" dirty="0" smtClean="0"/>
              <a:t>Evolución de las sociedades antiguas</a:t>
            </a:r>
            <a:endParaRPr lang="es-CR" sz="2800"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6 Conector recto de flecha"/>
          <p:cNvCxnSpPr/>
          <p:nvPr/>
        </p:nvCxnSpPr>
        <p:spPr>
          <a:xfrm>
            <a:off x="3857620" y="2357430"/>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6500826" y="2000240"/>
            <a:ext cx="1143008" cy="369332"/>
          </a:xfrm>
          <a:prstGeom prst="rect">
            <a:avLst/>
          </a:prstGeom>
          <a:noFill/>
        </p:spPr>
        <p:txBody>
          <a:bodyPr wrap="square" rtlCol="0">
            <a:spAutoFit/>
          </a:bodyPr>
          <a:lstStyle/>
          <a:p>
            <a:endParaRPr lang="es-CR" dirty="0"/>
          </a:p>
        </p:txBody>
      </p:sp>
      <p:sp>
        <p:nvSpPr>
          <p:cNvPr id="10" name="9 CuadroTexto"/>
          <p:cNvSpPr txBox="1"/>
          <p:nvPr/>
        </p:nvSpPr>
        <p:spPr>
          <a:xfrm>
            <a:off x="4857752" y="1714488"/>
            <a:ext cx="2357454" cy="369332"/>
          </a:xfrm>
          <a:prstGeom prst="rect">
            <a:avLst/>
          </a:prstGeom>
          <a:noFill/>
        </p:spPr>
        <p:txBody>
          <a:bodyPr wrap="square" rtlCol="0">
            <a:spAutoFit/>
          </a:bodyPr>
          <a:lstStyle/>
          <a:p>
            <a:r>
              <a:rPr lang="es-CR" dirty="0" smtClean="0"/>
              <a:t>  </a:t>
            </a:r>
            <a:endParaRPr lang="es-CR" dirty="0"/>
          </a:p>
        </p:txBody>
      </p:sp>
      <p:sp>
        <p:nvSpPr>
          <p:cNvPr id="11" name="10 CuadroTexto"/>
          <p:cNvSpPr txBox="1"/>
          <p:nvPr/>
        </p:nvSpPr>
        <p:spPr>
          <a:xfrm>
            <a:off x="4929190" y="1928802"/>
            <a:ext cx="2500330" cy="1200329"/>
          </a:xfrm>
          <a:prstGeom prst="rect">
            <a:avLst/>
          </a:prstGeom>
          <a:noFill/>
        </p:spPr>
        <p:txBody>
          <a:bodyPr wrap="square" rtlCol="0">
            <a:spAutoFit/>
          </a:bodyPr>
          <a:lstStyle/>
          <a:p>
            <a:r>
              <a:rPr lang="es-CR" dirty="0" smtClean="0"/>
              <a:t>Iban de un lugar a otro, recolectando  lo que necesitaban para vivir. </a:t>
            </a:r>
            <a:endParaRPr lang="es-CR" dirty="0"/>
          </a:p>
        </p:txBody>
      </p:sp>
      <p:cxnSp>
        <p:nvCxnSpPr>
          <p:cNvPr id="13" name="12 Conector recto de flecha"/>
          <p:cNvCxnSpPr/>
          <p:nvPr/>
        </p:nvCxnSpPr>
        <p:spPr>
          <a:xfrm>
            <a:off x="3929058" y="5715016"/>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5000628" y="5000636"/>
            <a:ext cx="2643206" cy="923330"/>
          </a:xfrm>
          <a:prstGeom prst="rect">
            <a:avLst/>
          </a:prstGeom>
          <a:noFill/>
        </p:spPr>
        <p:txBody>
          <a:bodyPr wrap="square" rtlCol="0">
            <a:spAutoFit/>
          </a:bodyPr>
          <a:lstStyle/>
          <a:p>
            <a:r>
              <a:rPr lang="es-CR" dirty="0" smtClean="0"/>
              <a:t> Iniciaron con la siembra de semillas=agricultura</a:t>
            </a:r>
            <a:endParaRPr lang="es-C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Costa Rica Puente cultural:</a:t>
            </a:r>
            <a:endParaRPr lang="es-CR" dirty="0"/>
          </a:p>
        </p:txBody>
      </p:sp>
      <p:sp>
        <p:nvSpPr>
          <p:cNvPr id="9" name="8 Marcador de contenido"/>
          <p:cNvSpPr>
            <a:spLocks noGrp="1"/>
          </p:cNvSpPr>
          <p:nvPr>
            <p:ph idx="1"/>
          </p:nvPr>
        </p:nvSpPr>
        <p:spPr/>
        <p:txBody>
          <a:bodyPr>
            <a:normAutofit fontScale="70000" lnSpcReduction="20000"/>
          </a:bodyPr>
          <a:lstStyle/>
          <a:p>
            <a:r>
              <a:rPr lang="es-ES" dirty="0" smtClean="0"/>
              <a:t>Debido a lo relativamente reciente de los límites políticos de la moderna Costa Rica, las ocupaciones precolombinas deben verse en el contexto del Sur de Centroamérica. El territorio ocupado por Nicaragua, Costa Rica y Panamá compartió una serie de características culturales y de desarrollo durante la época precolombina, que además lo asocian con el norte de Sudamérica conformando la división arqueológica conocida como Área Intermedia. Esta área no fue un depositario de los desarrollos alcanzados en Mesoamérica y los Andes sino que tuvo un proceso de desarrollo propio y fue un centro temprano de innovaciones tecnológicas y artísticas. </a:t>
            </a:r>
          </a:p>
          <a:p>
            <a:r>
              <a:rPr lang="es-ES" dirty="0" smtClean="0"/>
              <a:t>Nos interesa enfatizar en el conocimiento de los desarrollos locales y sus conexiones a nivel regional. Durante el periodo precolombino se recibieron influencias, pero estas se incorporaron dentro de la sociedad local adquiriendo características propias. </a:t>
            </a:r>
            <a:r>
              <a:rPr lang="es-ES" smtClean="0"/>
              <a:t>A las influencias se les concede su debida importancia como agentes de cambio o de contacto pero no son los elementos fundamentales en la explicación del pasado precolombino.</a:t>
            </a:r>
            <a:endParaRPr lang="es-E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Imagen de un pueblo aborigen</a:t>
            </a:r>
            <a:endParaRPr lang="es-CR" dirty="0"/>
          </a:p>
        </p:txBody>
      </p:sp>
      <p:pic>
        <p:nvPicPr>
          <p:cNvPr id="4" name="7 Marcador de contenido" descr="ej_clip_image001[1].jpg"/>
          <p:cNvPicPr>
            <a:picLocks noGrp="1" noChangeAspect="1"/>
          </p:cNvPicPr>
          <p:nvPr>
            <p:ph idx="1"/>
          </p:nvPr>
        </p:nvPicPr>
        <p:blipFill>
          <a:blip r:embed="rId2" cstate="print"/>
          <a:stretch>
            <a:fillRect/>
          </a:stretch>
        </p:blipFill>
        <p:spPr>
          <a:xfrm>
            <a:off x="2000232" y="1613694"/>
            <a:ext cx="4500594" cy="48387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solidFill>
                  <a:srgbClr val="FF0000"/>
                </a:solidFill>
              </a:rPr>
              <a:t>Legado </a:t>
            </a:r>
            <a:r>
              <a:rPr lang="es-ES" i="1" dirty="0" smtClean="0">
                <a:solidFill>
                  <a:srgbClr val="FF0000"/>
                </a:solidFill>
              </a:rPr>
              <a:t>cultural:</a:t>
            </a:r>
            <a:endParaRPr lang="es-CR" dirty="0">
              <a:solidFill>
                <a:srgbClr val="FF0000"/>
              </a:solidFill>
            </a:endParaRPr>
          </a:p>
        </p:txBody>
      </p:sp>
      <p:sp>
        <p:nvSpPr>
          <p:cNvPr id="3" name="2 Marcador de contenido"/>
          <p:cNvSpPr>
            <a:spLocks noGrp="1"/>
          </p:cNvSpPr>
          <p:nvPr>
            <p:ph idx="1"/>
          </p:nvPr>
        </p:nvSpPr>
        <p:spPr/>
        <p:txBody>
          <a:bodyPr/>
          <a:lstStyle/>
          <a:p>
            <a:r>
              <a:rPr lang="es-CR" dirty="0" smtClean="0"/>
              <a:t>Una de los más impresionantes enseñanzas que nos han dejado nuestros primeros pobladores  es la armonía con el ambiente natural.</a:t>
            </a:r>
          </a:p>
          <a:p>
            <a:r>
              <a:rPr lang="es-CR" dirty="0" smtClean="0"/>
              <a:t>Es el hombre que a medida que ha evolucionado ha ido destruyendo la naturaleza.</a:t>
            </a:r>
          </a:p>
          <a:p>
            <a:r>
              <a:rPr lang="es-CR" dirty="0" smtClean="0"/>
              <a:t>Todavía hay pequeños vistazos a esa herencia natural y cultural de nuestros antepasados.</a:t>
            </a:r>
            <a:endParaRPr lang="es-CR" dirty="0"/>
          </a:p>
        </p:txBody>
      </p:sp>
      <p:sp>
        <p:nvSpPr>
          <p:cNvPr id="4" name="3 Corazón">
            <a:hlinkClick r:id="rId2" action="ppaction://hlinkfile"/>
          </p:cNvPr>
          <p:cNvSpPr/>
          <p:nvPr/>
        </p:nvSpPr>
        <p:spPr>
          <a:xfrm>
            <a:off x="6643702" y="5500702"/>
            <a:ext cx="1143008" cy="785818"/>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5" fill="hold" grpId="0" nodeType="clickEffect">
                                  <p:stCondLst>
                                    <p:cond delay="0"/>
                                  </p:stCondLst>
                                  <p:childTnLst>
                                    <p:animEffect transition="out" filter="checkerboard(down)">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1" nodeType="clickEffect">
                                  <p:stCondLst>
                                    <p:cond delay="0"/>
                                  </p:stCondLst>
                                  <p:childTnLst>
                                    <p:animScale>
                                      <p:cBhvr>
                                        <p:cTn id="11"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solidFill>
                  <a:schemeClr val="tx2">
                    <a:lumMod val="60000"/>
                    <a:lumOff val="40000"/>
                  </a:schemeClr>
                </a:solidFill>
              </a:rPr>
              <a:t>Algunas imágenes de </a:t>
            </a:r>
            <a:br>
              <a:rPr lang="es-CR" dirty="0" smtClean="0">
                <a:solidFill>
                  <a:schemeClr val="tx2">
                    <a:lumMod val="60000"/>
                    <a:lumOff val="40000"/>
                  </a:schemeClr>
                </a:solidFill>
              </a:rPr>
            </a:br>
            <a:r>
              <a:rPr lang="es-CR" dirty="0" smtClean="0">
                <a:solidFill>
                  <a:schemeClr val="tx2">
                    <a:lumMod val="60000"/>
                    <a:lumOff val="40000"/>
                  </a:schemeClr>
                </a:solidFill>
              </a:rPr>
              <a:t>nuestra historia antigua</a:t>
            </a:r>
            <a:endParaRPr lang="es-CR" dirty="0"/>
          </a:p>
        </p:txBody>
      </p:sp>
      <p:pic>
        <p:nvPicPr>
          <p:cNvPr id="4" name="Picture 2" descr="http://upload.wikimedia.org/wikipedia/commons/thumb/a/a3/Tupac_amaru_ii_01.png/200px-Tupac_amaru_ii_01.png">
            <a:hlinkClick r:id="rId2"/>
          </p:cNvPr>
          <p:cNvPicPr>
            <a:picLocks noGrp="1" noChangeAspect="1" noChangeArrowheads="1"/>
          </p:cNvPicPr>
          <p:nvPr>
            <p:ph idx="1"/>
          </p:nvPr>
        </p:nvPicPr>
        <p:blipFill>
          <a:blip r:embed="rId3" cstate="print"/>
          <a:srcRect/>
          <a:stretch>
            <a:fillRect/>
          </a:stretch>
        </p:blipFill>
        <p:spPr bwMode="auto">
          <a:xfrm>
            <a:off x="5572132" y="1857364"/>
            <a:ext cx="1905000" cy="2000250"/>
          </a:xfrm>
          <a:prstGeom prst="rect">
            <a:avLst/>
          </a:prstGeom>
          <a:noFill/>
        </p:spPr>
      </p:pic>
      <p:pic>
        <p:nvPicPr>
          <p:cNvPr id="5" name="Picture 4" descr="http://www.museocostarica.go.cr/images/zoom/ZMGJZG/thumbs/precolombina5.jpg">
            <a:hlinkClick r:id="rId4"/>
          </p:cNvPr>
          <p:cNvPicPr>
            <a:picLocks noChangeAspect="1" noChangeArrowheads="1"/>
          </p:cNvPicPr>
          <p:nvPr/>
        </p:nvPicPr>
        <p:blipFill>
          <a:blip r:embed="rId5" cstate="print"/>
          <a:srcRect/>
          <a:stretch>
            <a:fillRect/>
          </a:stretch>
        </p:blipFill>
        <p:spPr bwMode="auto">
          <a:xfrm>
            <a:off x="714348" y="1857364"/>
            <a:ext cx="1643074" cy="1714505"/>
          </a:xfrm>
          <a:prstGeom prst="rect">
            <a:avLst/>
          </a:prstGeom>
          <a:noFill/>
        </p:spPr>
      </p:pic>
      <p:pic>
        <p:nvPicPr>
          <p:cNvPr id="6" name="Picture 2" descr="http://upload.wikimedia.org/wikipedia/commons/thumb/c/c0/Shamans_Drum.jpg/250px-Shamans_Drum.jpg">
            <a:hlinkClick r:id="rId6"/>
          </p:cNvPr>
          <p:cNvPicPr>
            <a:picLocks noChangeAspect="1" noChangeArrowheads="1"/>
          </p:cNvPicPr>
          <p:nvPr/>
        </p:nvPicPr>
        <p:blipFill>
          <a:blip r:embed="rId7" cstate="print"/>
          <a:srcRect/>
          <a:stretch>
            <a:fillRect/>
          </a:stretch>
        </p:blipFill>
        <p:spPr bwMode="auto">
          <a:xfrm>
            <a:off x="3071802" y="3714752"/>
            <a:ext cx="1952622" cy="19526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6"/>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xit" presetSubtype="10" fill="hold" nodeType="clickEffect">
                                  <p:stCondLst>
                                    <p:cond delay="0"/>
                                  </p:stCondLst>
                                  <p:childTnLst>
                                    <p:animEffect transition="out" filter="checkerboard(across)">
                                      <p:cBhvr>
                                        <p:cTn id="15" dur="3000"/>
                                        <p:tgtEl>
                                          <p:spTgt spid="4"/>
                                        </p:tgtEl>
                                      </p:cBhvr>
                                    </p:animEffect>
                                    <p:set>
                                      <p:cBhvr>
                                        <p:cTn id="16" dur="1" fill="hold">
                                          <p:stCondLst>
                                            <p:cond delay="2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7239000" cy="642942"/>
          </a:xfrm>
        </p:spPr>
        <p:txBody>
          <a:bodyPr>
            <a:normAutofit fontScale="90000"/>
          </a:bodyPr>
          <a:lstStyle/>
          <a:p>
            <a:r>
              <a:rPr lang="es-CR" sz="1600" dirty="0" smtClean="0"/>
              <a:t>Continuación…</a:t>
            </a:r>
            <a:r>
              <a:rPr lang="es-CR" sz="2000" dirty="0" smtClean="0"/>
              <a:t/>
            </a:r>
            <a:br>
              <a:rPr lang="es-CR" sz="2000" dirty="0" smtClean="0"/>
            </a:br>
            <a:r>
              <a:rPr lang="es-ES" sz="1800" dirty="0" smtClean="0"/>
              <a:t> </a:t>
            </a:r>
            <a:r>
              <a:rPr lang="es-ES" sz="3100" dirty="0" smtClean="0"/>
              <a:t>Precolombina </a:t>
            </a:r>
            <a:endParaRPr lang="es-CR" sz="3100" dirty="0"/>
          </a:p>
        </p:txBody>
      </p:sp>
      <p:sp>
        <p:nvSpPr>
          <p:cNvPr id="3" name="2 Marcador de contenido"/>
          <p:cNvSpPr>
            <a:spLocks noGrp="1"/>
          </p:cNvSpPr>
          <p:nvPr>
            <p:ph idx="1"/>
          </p:nvPr>
        </p:nvSpPr>
        <p:spPr>
          <a:xfrm>
            <a:off x="457200" y="1142984"/>
            <a:ext cx="7239000" cy="5312752"/>
          </a:xfrm>
        </p:spPr>
        <p:txBody>
          <a:bodyPr>
            <a:normAutofit lnSpcReduction="10000"/>
          </a:bodyPr>
          <a:lstStyle/>
          <a:p>
            <a:pPr>
              <a:buNone/>
            </a:pPr>
            <a:r>
              <a:rPr lang="es-ES" dirty="0" smtClean="0"/>
              <a:t>  La forma </a:t>
            </a:r>
            <a:r>
              <a:rPr lang="es-ES" dirty="0" smtClean="0"/>
              <a:t>de vida de las culturas antiguas desde los 10 mil años a.C. hasta la llegada de los </a:t>
            </a:r>
            <a:r>
              <a:rPr lang="es-ES" dirty="0" smtClean="0"/>
              <a:t>españoles,1 </a:t>
            </a:r>
            <a:r>
              <a:rPr lang="es-ES" dirty="0" smtClean="0"/>
              <a:t>500 años d.C</a:t>
            </a:r>
            <a:r>
              <a:rPr lang="es-ES" dirty="0" smtClean="0"/>
              <a:t>. dejan una muestra de los </a:t>
            </a:r>
            <a:r>
              <a:rPr lang="es-ES" dirty="0" smtClean="0"/>
              <a:t>cambios económicos, socio-políticos y religiosos que se generaron en las sociedades que habitaron el territorio nacional definieron los siguientes períodos </a:t>
            </a:r>
            <a:r>
              <a:rPr lang="es-ES" dirty="0" smtClean="0"/>
              <a:t>históricos:</a:t>
            </a:r>
            <a:endParaRPr lang="es-ES" dirty="0" smtClean="0"/>
          </a:p>
          <a:p>
            <a:r>
              <a:rPr lang="es-ES" dirty="0" smtClean="0"/>
              <a:t>Modo de vida de los Cazadores - Recolectores</a:t>
            </a:r>
            <a:br>
              <a:rPr lang="es-ES" dirty="0" smtClean="0"/>
            </a:br>
            <a:r>
              <a:rPr lang="es-ES" dirty="0" smtClean="0"/>
              <a:t>( 12 000- 2 000 a.C. ).</a:t>
            </a:r>
          </a:p>
          <a:p>
            <a:r>
              <a:rPr lang="es-ES" dirty="0" smtClean="0"/>
              <a:t>Modo de vida del Aldeano Igualitario (2000 a.C. - 500 a.C.)</a:t>
            </a:r>
          </a:p>
          <a:p>
            <a:r>
              <a:rPr lang="es-ES" dirty="0" smtClean="0"/>
              <a:t>Modo de vida del  Aldeano Cacical ( 500 a.C. - 1 550 d. C.)</a:t>
            </a:r>
          </a:p>
          <a:p>
            <a:endParaRPr lang="es-C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118</TotalTime>
  <Words>530</Words>
  <Application>Microsoft Office PowerPoint</Application>
  <PresentationFormat>Presentación en pantalla (4:3)</PresentationFormat>
  <Paragraphs>34</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Opulento</vt:lpstr>
      <vt:lpstr>Bienvenidos  tema :  Hagamos un recorrido por nuestra historia</vt:lpstr>
      <vt:lpstr>Los primeros pobladores de América </vt:lpstr>
      <vt:lpstr>Fray Gregorio Garda  en su obra Origen de los Indios en el Nuevo Mundo, da las siguientes razones sobre la procedencia de estos:</vt:lpstr>
      <vt:lpstr>Evolución de las sociedades antiguas</vt:lpstr>
      <vt:lpstr>Costa Rica Puente cultural:</vt:lpstr>
      <vt:lpstr>Imagen de un pueblo aborigen</vt:lpstr>
      <vt:lpstr>Legado cultural:</vt:lpstr>
      <vt:lpstr>Algunas imágenes de  nuestra historia antigua</vt:lpstr>
      <vt:lpstr>Continuación…  Precolombina </vt:lpstr>
      <vt:lpstr>                Autoevaluación Hoja de cotejo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Bienvenidos  tema :  Hagamos un recorrido por nuestra historia</dc:title>
  <cp:lastModifiedBy>e19-0310</cp:lastModifiedBy>
  <cp:revision>16</cp:revision>
  <dcterms:modified xsi:type="dcterms:W3CDTF">2009-12-03T17:34:41Z</dcterms:modified>
</cp:coreProperties>
</file>